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 marL="0" marR="0" indent="0" algn="l" defTabSz="850575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674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12644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25287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37931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850575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063219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275862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488506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701150" algn="ctr" defTabSz="58304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535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216F"/>
    <a:srgbClr val="602D91"/>
    <a:srgbClr val="946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5225" autoAdjust="0"/>
    <p:restoredTop sz="96247" autoAdjust="0"/>
  </p:normalViewPr>
  <p:slideViewPr>
    <p:cSldViewPr>
      <p:cViewPr varScale="1">
        <p:scale>
          <a:sx n="41" d="100"/>
          <a:sy n="41" d="100"/>
        </p:scale>
        <p:origin x="2692" y="2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9749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1pPr>
    <a:lvl2pPr indent="212644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2pPr>
    <a:lvl3pPr indent="425287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3pPr>
    <a:lvl4pPr indent="637931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4pPr>
    <a:lvl5pPr indent="850575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5pPr>
    <a:lvl6pPr indent="1063219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6pPr>
    <a:lvl7pPr indent="1275862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7pPr>
    <a:lvl8pPr indent="1488506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8pPr>
    <a:lvl9pPr indent="1701150" defTabSz="425287" latinLnBrk="0">
      <a:lnSpc>
        <a:spcPct val="117999"/>
      </a:lnSpc>
      <a:defRPr sz="2046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744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847204" y="2619894"/>
            <a:ext cx="5156896" cy="325517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669726" y="5965876"/>
            <a:ext cx="5518548" cy="78236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669726" y="6776175"/>
            <a:ext cx="5518548" cy="62169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263599" y="7355960"/>
            <a:ext cx="324106" cy="31109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669726" y="4044904"/>
            <a:ext cx="5518548" cy="1816192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542853" y="2619893"/>
            <a:ext cx="2812853" cy="4526507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02295" y="2619893"/>
            <a:ext cx="2812853" cy="2193401"/>
          </a:xfrm>
          <a:prstGeom prst="rect">
            <a:avLst/>
          </a:prstGeom>
        </p:spPr>
        <p:txBody>
          <a:bodyPr/>
          <a:lstStyle>
            <a:lvl1pPr>
              <a:defRPr sz="5809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02295" y="4890132"/>
            <a:ext cx="2812853" cy="22562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02295" y="2515113"/>
            <a:ext cx="5853411" cy="1187510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02295" y="2515113"/>
            <a:ext cx="5853411" cy="1187510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02295" y="3702622"/>
            <a:ext cx="5853411" cy="3457749"/>
          </a:xfrm>
          <a:prstGeom prst="rect">
            <a:avLst/>
          </a:prstGeom>
        </p:spPr>
        <p:txBody>
          <a:bodyPr anchor="ctr"/>
          <a:lstStyle>
            <a:lvl1pPr marL="425840" indent="-425840" algn="l">
              <a:spcBef>
                <a:spcPts val="4084"/>
              </a:spcBef>
              <a:buSzPct val="75000"/>
              <a:buChar char="•"/>
              <a:defRPr sz="3449"/>
            </a:lvl1pPr>
            <a:lvl2pPr marL="829269" indent="-425840" algn="l">
              <a:spcBef>
                <a:spcPts val="4084"/>
              </a:spcBef>
              <a:buSzPct val="75000"/>
              <a:buChar char="•"/>
              <a:defRPr sz="3449"/>
            </a:lvl2pPr>
            <a:lvl3pPr marL="1232697" indent="-425840" algn="l">
              <a:spcBef>
                <a:spcPts val="4084"/>
              </a:spcBef>
              <a:buSzPct val="75000"/>
              <a:buChar char="•"/>
              <a:defRPr sz="3449"/>
            </a:lvl3pPr>
            <a:lvl4pPr marL="1636125" indent="-425840" algn="l">
              <a:spcBef>
                <a:spcPts val="4084"/>
              </a:spcBef>
              <a:buSzPct val="75000"/>
              <a:buChar char="•"/>
              <a:defRPr sz="3449"/>
            </a:lvl4pPr>
            <a:lvl5pPr marL="2039553" indent="-425840" algn="l">
              <a:spcBef>
                <a:spcPts val="4084"/>
              </a:spcBef>
              <a:buSzPct val="75000"/>
              <a:buChar char="•"/>
              <a:defRPr sz="344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542853" y="3702622"/>
            <a:ext cx="2812853" cy="345774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02295" y="2515113"/>
            <a:ext cx="5853411" cy="1187510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02295" y="3702622"/>
            <a:ext cx="2812853" cy="3457749"/>
          </a:xfrm>
          <a:prstGeom prst="rect">
            <a:avLst/>
          </a:prstGeom>
        </p:spPr>
        <p:txBody>
          <a:bodyPr anchor="ctr"/>
          <a:lstStyle>
            <a:lvl1pPr marL="333445" indent="-333445" algn="l">
              <a:spcBef>
                <a:spcPts val="3086"/>
              </a:spcBef>
              <a:buSzPct val="75000"/>
              <a:buChar char="•"/>
              <a:defRPr sz="2723"/>
            </a:lvl1pPr>
            <a:lvl2pPr marL="644661" indent="-333445" algn="l">
              <a:spcBef>
                <a:spcPts val="3086"/>
              </a:spcBef>
              <a:buSzPct val="75000"/>
              <a:buChar char="•"/>
              <a:defRPr sz="2723"/>
            </a:lvl2pPr>
            <a:lvl3pPr marL="955877" indent="-333445" algn="l">
              <a:spcBef>
                <a:spcPts val="3086"/>
              </a:spcBef>
              <a:buSzPct val="75000"/>
              <a:buChar char="•"/>
              <a:defRPr sz="2723"/>
            </a:lvl3pPr>
            <a:lvl4pPr marL="1267093" indent="-333445" algn="l">
              <a:spcBef>
                <a:spcPts val="3086"/>
              </a:spcBef>
              <a:buSzPct val="75000"/>
              <a:buChar char="•"/>
              <a:defRPr sz="2723"/>
            </a:lvl4pPr>
            <a:lvl5pPr marL="1578309" indent="-333445" algn="l">
              <a:spcBef>
                <a:spcPts val="3086"/>
              </a:spcBef>
              <a:buSzPct val="75000"/>
              <a:buChar char="•"/>
              <a:defRPr sz="2723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02295" y="2969160"/>
            <a:ext cx="5853411" cy="3967680"/>
          </a:xfrm>
          <a:prstGeom prst="rect">
            <a:avLst/>
          </a:prstGeom>
        </p:spPr>
        <p:txBody>
          <a:bodyPr anchor="ctr"/>
          <a:lstStyle>
            <a:lvl1pPr marL="425840" indent="-425840" algn="l">
              <a:spcBef>
                <a:spcPts val="4084"/>
              </a:spcBef>
              <a:buSzPct val="75000"/>
              <a:buChar char="•"/>
              <a:defRPr sz="3449"/>
            </a:lvl1pPr>
            <a:lvl2pPr marL="829269" indent="-425840" algn="l">
              <a:spcBef>
                <a:spcPts val="4084"/>
              </a:spcBef>
              <a:buSzPct val="75000"/>
              <a:buChar char="•"/>
              <a:defRPr sz="3449"/>
            </a:lvl2pPr>
            <a:lvl3pPr marL="1232697" indent="-425840" algn="l">
              <a:spcBef>
                <a:spcPts val="4084"/>
              </a:spcBef>
              <a:buSzPct val="75000"/>
              <a:buChar char="•"/>
              <a:defRPr sz="3449"/>
            </a:lvl3pPr>
            <a:lvl4pPr marL="1636125" indent="-425840" algn="l">
              <a:spcBef>
                <a:spcPts val="4084"/>
              </a:spcBef>
              <a:buSzPct val="75000"/>
              <a:buChar char="•"/>
              <a:defRPr sz="3449"/>
            </a:lvl4pPr>
            <a:lvl5pPr marL="2039553" indent="-425840" algn="l">
              <a:spcBef>
                <a:spcPts val="4084"/>
              </a:spcBef>
              <a:buSzPct val="75000"/>
              <a:buChar char="•"/>
              <a:defRPr sz="344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542853" y="5071751"/>
            <a:ext cx="2812853" cy="207464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546132" y="2759601"/>
            <a:ext cx="2812853" cy="207464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02295" y="2759600"/>
            <a:ext cx="2812853" cy="4386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669726" y="5770286"/>
            <a:ext cx="5518548" cy="404517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178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669726" y="4489842"/>
            <a:ext cx="5518548" cy="632932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363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270626"/>
            <a:ext cx="6858000" cy="536474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69726" y="3171736"/>
            <a:ext cx="5518548" cy="181619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69726" y="5036824"/>
            <a:ext cx="5518548" cy="62169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263599" y="7359452"/>
            <a:ext cx="324106" cy="311090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634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0747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14955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2243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82990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03738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244864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45234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65981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624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0747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14955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2243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82990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03738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244864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45234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65981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86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0747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14955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2243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82990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037387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244864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452342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659819" algn="ctr" defTabSz="56888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34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kentadulteducation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qr code on a white background&#10;&#10;Description automatically generated">
            <a:extLst>
              <a:ext uri="{FF2B5EF4-FFF2-40B4-BE49-F238E27FC236}">
                <a16:creationId xmlns:a16="http://schemas.microsoft.com/office/drawing/2014/main" id="{2B22F850-BE68-B883-0984-EDBBC5EA29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39" y="128464"/>
            <a:ext cx="6858000" cy="9906000"/>
          </a:xfrm>
          <a:prstGeom prst="rect">
            <a:avLst/>
          </a:prstGeom>
        </p:spPr>
      </p:pic>
      <p:sp>
        <p:nvSpPr>
          <p:cNvPr id="8" name="Shape 120">
            <a:extLst>
              <a:ext uri="{FF2B5EF4-FFF2-40B4-BE49-F238E27FC236}">
                <a16:creationId xmlns:a16="http://schemas.microsoft.com/office/drawing/2014/main" id="{E09F4374-A99A-45CF-A708-8086AFCBBBF9}"/>
              </a:ext>
            </a:extLst>
          </p:cNvPr>
          <p:cNvSpPr/>
          <p:nvPr/>
        </p:nvSpPr>
        <p:spPr>
          <a:xfrm>
            <a:off x="608657" y="2469664"/>
            <a:ext cx="5629953" cy="66279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6789" tIns="26789" rIns="26789" bIns="26789" anchor="ctr">
            <a:spAutoFit/>
          </a:bodyPr>
          <a:lstStyle/>
          <a:p>
            <a:pPr defTabSz="445211">
              <a:lnSpc>
                <a:spcPct val="120000"/>
              </a:lnSpc>
              <a:spcBef>
                <a:spcPts val="726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sz="3630" b="1" dirty="0">
              <a:solidFill>
                <a:schemeClr val="bg1"/>
              </a:solidFill>
            </a:endParaRPr>
          </a:p>
        </p:txBody>
      </p:sp>
      <p:sp>
        <p:nvSpPr>
          <p:cNvPr id="5" name="Shape 120">
            <a:extLst>
              <a:ext uri="{FF2B5EF4-FFF2-40B4-BE49-F238E27FC236}">
                <a16:creationId xmlns:a16="http://schemas.microsoft.com/office/drawing/2014/main" id="{C005678E-637C-C873-E336-D0375836D4D8}"/>
              </a:ext>
            </a:extLst>
          </p:cNvPr>
          <p:cNvSpPr/>
          <p:nvPr/>
        </p:nvSpPr>
        <p:spPr>
          <a:xfrm>
            <a:off x="457847" y="1602481"/>
            <a:ext cx="6192688" cy="3895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26789" tIns="26789" rIns="26789" bIns="26789" anchor="ctr">
            <a:spAutoFit/>
          </a:bodyPr>
          <a:lstStyle/>
          <a:p>
            <a:pPr defTabSz="445211">
              <a:lnSpc>
                <a:spcPct val="120000"/>
              </a:lnSpc>
              <a:spcBef>
                <a:spcPts val="726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000" b="1" dirty="0">
                <a:solidFill>
                  <a:srgbClr val="CD216F"/>
                </a:solidFill>
                <a:latin typeface="Helvetica Neue"/>
              </a:rPr>
              <a:t>Online Courses September 2026 </a:t>
            </a:r>
            <a:endParaRPr lang="en-GB" sz="1400" dirty="0">
              <a:solidFill>
                <a:srgbClr val="602D9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A202645-2525-2FEB-F24A-3B2CEF7B48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6002088"/>
              </p:ext>
            </p:extLst>
          </p:nvPr>
        </p:nvGraphicFramePr>
        <p:xfrm>
          <a:off x="207466" y="1991993"/>
          <a:ext cx="6506028" cy="44424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7231">
                  <a:extLst>
                    <a:ext uri="{9D8B030D-6E8A-4147-A177-3AD203B41FA5}">
                      <a16:colId xmlns:a16="http://schemas.microsoft.com/office/drawing/2014/main" val="3307753313"/>
                    </a:ext>
                  </a:extLst>
                </a:gridCol>
                <a:gridCol w="2114462">
                  <a:extLst>
                    <a:ext uri="{9D8B030D-6E8A-4147-A177-3AD203B41FA5}">
                      <a16:colId xmlns:a16="http://schemas.microsoft.com/office/drawing/2014/main" val="2517977343"/>
                    </a:ext>
                  </a:extLst>
                </a:gridCol>
                <a:gridCol w="704820">
                  <a:extLst>
                    <a:ext uri="{9D8B030D-6E8A-4147-A177-3AD203B41FA5}">
                      <a16:colId xmlns:a16="http://schemas.microsoft.com/office/drawing/2014/main" val="349927705"/>
                    </a:ext>
                  </a:extLst>
                </a:gridCol>
                <a:gridCol w="704820">
                  <a:extLst>
                    <a:ext uri="{9D8B030D-6E8A-4147-A177-3AD203B41FA5}">
                      <a16:colId xmlns:a16="http://schemas.microsoft.com/office/drawing/2014/main" val="958748949"/>
                    </a:ext>
                  </a:extLst>
                </a:gridCol>
                <a:gridCol w="775303">
                  <a:extLst>
                    <a:ext uri="{9D8B030D-6E8A-4147-A177-3AD203B41FA5}">
                      <a16:colId xmlns:a16="http://schemas.microsoft.com/office/drawing/2014/main" val="2758085444"/>
                    </a:ext>
                  </a:extLst>
                </a:gridCol>
                <a:gridCol w="563857">
                  <a:extLst>
                    <a:ext uri="{9D8B030D-6E8A-4147-A177-3AD203B41FA5}">
                      <a16:colId xmlns:a16="http://schemas.microsoft.com/office/drawing/2014/main" val="4182607375"/>
                    </a:ext>
                  </a:extLst>
                </a:gridCol>
                <a:gridCol w="585535">
                  <a:extLst>
                    <a:ext uri="{9D8B030D-6E8A-4147-A177-3AD203B41FA5}">
                      <a16:colId xmlns:a16="http://schemas.microsoft.com/office/drawing/2014/main" val="505833488"/>
                    </a:ext>
                  </a:extLst>
                </a:gridCol>
              </a:tblGrid>
              <a:tr h="48924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Course Code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Course Title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Start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End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Day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Start Time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+mn-lt"/>
                        </a:rPr>
                        <a:t>End Time</a:t>
                      </a:r>
                    </a:p>
                  </a:txBody>
                  <a:tcPr anchor="ctr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02D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9301610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155249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Understanding Autism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08/09/26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9275818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Strategies to Support your Autistic Child Webinar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37697229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155190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Calm together - Emotional Regulation You and Your Child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4395049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Introduction to Working with Children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08/10/26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Thursday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09:30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11:30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40483362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155063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Understanding your Teenager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05/10/26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14838518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Strategies to Support your Autistic Child Webinar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40014891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Supporting Families with ADHD Teens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07/10/26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Wednesday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948522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155250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Supporting ADHD in the Home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06/10/26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09:30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11:30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73544117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Calm together - Emotional Regulation You and Your Child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21032091"/>
                  </a:ext>
                </a:extLst>
              </a:tr>
              <a:tr h="395325"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155187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Supporting Your Child's Anxiety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29/09/26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Tuesday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rtl="0" fontAlgn="t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12:00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D216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93818069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90BC1A85-4802-3ACC-C5F1-A24125814F53}"/>
              </a:ext>
            </a:extLst>
          </p:cNvPr>
          <p:cNvSpPr txBox="1"/>
          <p:nvPr/>
        </p:nvSpPr>
        <p:spPr>
          <a:xfrm>
            <a:off x="160767" y="6434488"/>
            <a:ext cx="6552727" cy="490498"/>
          </a:xfrm>
          <a:prstGeom prst="rect">
            <a:avLst/>
          </a:prstGeom>
          <a:noFill/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1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sym typeface="Helvetica Light"/>
              </a:rPr>
              <a:t>To help us provide the best possible experience for you, please let us know if you or your child have any disabilities or particular support needs.</a:t>
            </a:r>
          </a:p>
        </p:txBody>
      </p:sp>
      <p:sp>
        <p:nvSpPr>
          <p:cNvPr id="7" name="Shape 120">
            <a:extLst>
              <a:ext uri="{FF2B5EF4-FFF2-40B4-BE49-F238E27FC236}">
                <a16:creationId xmlns:a16="http://schemas.microsoft.com/office/drawing/2014/main" id="{08D4C81E-DF38-BA53-83A2-A1BDD68B0210}"/>
              </a:ext>
            </a:extLst>
          </p:cNvPr>
          <p:cNvSpPr/>
          <p:nvPr/>
        </p:nvSpPr>
        <p:spPr>
          <a:xfrm>
            <a:off x="1628801" y="6931461"/>
            <a:ext cx="5106478" cy="1683778"/>
          </a:xfrm>
          <a:prstGeom prst="rect">
            <a:avLst/>
          </a:prstGeom>
          <a:solidFill>
            <a:schemeClr val="bg1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26789" tIns="26789" rIns="26789" bIns="26789" anchor="ctr">
            <a:spAutoFit/>
          </a:bodyPr>
          <a:lstStyle/>
          <a:p>
            <a:pPr defTabSz="445211">
              <a:lnSpc>
                <a:spcPct val="120000"/>
              </a:lnSpc>
              <a:spcBef>
                <a:spcPts val="726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olidFill>
                  <a:srgbClr val="CD216F"/>
                </a:solidFill>
                <a:latin typeface="Helvetica Neue"/>
              </a:rPr>
              <a:t>To book your place on one of these FREE courses, scan the QR code or go to  </a:t>
            </a:r>
            <a:r>
              <a:rPr lang="en-GB" sz="1600" dirty="0">
                <a:hlinkClick r:id="rId4"/>
              </a:rPr>
              <a:t>www.kentadulteducation.co.uk</a:t>
            </a:r>
            <a:r>
              <a:rPr lang="en-GB" sz="1600" dirty="0"/>
              <a:t> </a:t>
            </a:r>
          </a:p>
          <a:p>
            <a:pPr defTabSz="445211">
              <a:lnSpc>
                <a:spcPct val="120000"/>
              </a:lnSpc>
              <a:spcBef>
                <a:spcPts val="726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olidFill>
                  <a:srgbClr val="CD216F"/>
                </a:solidFill>
                <a:latin typeface="Helvetica Neue"/>
              </a:rPr>
              <a:t>and enter the course code into the search box.</a:t>
            </a:r>
            <a:endParaRPr lang="en-GB" sz="1600" dirty="0">
              <a:solidFill>
                <a:srgbClr val="515152"/>
              </a:solidFill>
              <a:latin typeface="Helvetica Neue LT Std 55 Roman"/>
            </a:endParaRPr>
          </a:p>
          <a:p>
            <a:pPr defTabSz="445211">
              <a:lnSpc>
                <a:spcPct val="120000"/>
              </a:lnSpc>
              <a:spcBef>
                <a:spcPts val="726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olidFill>
                  <a:srgbClr val="CD216F"/>
                </a:solidFill>
                <a:latin typeface="Helvetica Neue"/>
              </a:rPr>
              <a:t>For further information Call </a:t>
            </a:r>
            <a:r>
              <a:rPr lang="en-GB" sz="1600" b="1" dirty="0">
                <a:solidFill>
                  <a:srgbClr val="602D91"/>
                </a:solidFill>
                <a:latin typeface="Helvetica Neue"/>
              </a:rPr>
              <a:t>03000 41 22 22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Microsoft Office PowerPoint</Application>
  <PresentationFormat>A4 Paper (210x297 mm)</PresentationFormat>
  <Paragraphs>82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Roberta Kane - CY OICS</cp:lastModifiedBy>
  <cp:revision>73</cp:revision>
  <dcterms:modified xsi:type="dcterms:W3CDTF">2026-08-26T09:44:51Z</dcterms:modified>
</cp:coreProperties>
</file>